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6" r:id="rId2"/>
    <p:sldId id="257" r:id="rId3"/>
    <p:sldId id="264" r:id="rId4"/>
    <p:sldId id="265" r:id="rId5"/>
    <p:sldId id="266" r:id="rId6"/>
    <p:sldId id="258" r:id="rId7"/>
    <p:sldId id="267" r:id="rId8"/>
    <p:sldId id="286" r:id="rId9"/>
    <p:sldId id="287" r:id="rId10"/>
    <p:sldId id="288" r:id="rId11"/>
    <p:sldId id="259" r:id="rId12"/>
    <p:sldId id="268" r:id="rId13"/>
    <p:sldId id="269" r:id="rId14"/>
    <p:sldId id="270" r:id="rId15"/>
    <p:sldId id="282" r:id="rId16"/>
    <p:sldId id="271" r:id="rId17"/>
    <p:sldId id="260" r:id="rId18"/>
    <p:sldId id="275" r:id="rId19"/>
    <p:sldId id="273" r:id="rId20"/>
    <p:sldId id="274" r:id="rId21"/>
    <p:sldId id="289" r:id="rId22"/>
    <p:sldId id="284" r:id="rId23"/>
    <p:sldId id="285" r:id="rId24"/>
    <p:sldId id="276" r:id="rId25"/>
    <p:sldId id="280" r:id="rId26"/>
    <p:sldId id="283" r:id="rId27"/>
    <p:sldId id="278" r:id="rId28"/>
    <p:sldId id="279" r:id="rId29"/>
    <p:sldId id="281" r:id="rId30"/>
    <p:sldId id="261" r:id="rId31"/>
    <p:sldId id="262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19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19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61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94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8186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791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6766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794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550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89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466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11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136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449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20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480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28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19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35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gca.fr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vgca@free.fr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52A2F1-DBF8-A148-B033-DCB88E23C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5590" y="258896"/>
            <a:ext cx="6600451" cy="172067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Parc éolien </a:t>
            </a:r>
            <a:b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de St-Pierre-de-Maillé</a:t>
            </a:r>
            <a:b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Stop ou encore ?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11F707D-EF65-6946-ADDB-1D303B4EA13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720277" y="2300754"/>
            <a:ext cx="653576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l"/>
                <a:tab pos="6289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l"/>
                <a:tab pos="6289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l"/>
                <a:tab pos="6289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l"/>
                <a:tab pos="6289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l"/>
                <a:tab pos="6289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l"/>
                <a:tab pos="6289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l"/>
                <a:tab pos="6289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l"/>
                <a:tab pos="6289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l"/>
                <a:tab pos="6289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>
              <a:buClrTx/>
            </a:pPr>
            <a:r>
              <a:rPr lang="fr-FR" altLang="fr-FR" dirty="0">
                <a:solidFill>
                  <a:srgbClr val="C00000"/>
                </a:solidFill>
              </a:rPr>
              <a:t>Le parc de St-pierre-de-Maillé	</a:t>
            </a:r>
          </a:p>
          <a:p>
            <a:pPr lvl="0" defTabSz="914400">
              <a:buClrTx/>
            </a:pPr>
            <a:r>
              <a:rPr lang="fr-FR" altLang="fr-FR" dirty="0">
                <a:solidFill>
                  <a:srgbClr val="C00000"/>
                </a:solidFill>
              </a:rPr>
              <a:t>Les contraintes de distance	</a:t>
            </a:r>
          </a:p>
          <a:p>
            <a:pPr lvl="0" defTabSz="914400">
              <a:buClrTx/>
            </a:pPr>
            <a:r>
              <a:rPr lang="fr-FR" altLang="fr-FR" dirty="0">
                <a:solidFill>
                  <a:srgbClr val="C00000"/>
                </a:solidFill>
              </a:rPr>
              <a:t>Impact visuel pour les riverains	</a:t>
            </a:r>
          </a:p>
          <a:p>
            <a:pPr lvl="0" defTabSz="914400">
              <a:buClrTx/>
            </a:pPr>
            <a:r>
              <a:rPr lang="fr-FR" altLang="fr-FR" dirty="0">
                <a:solidFill>
                  <a:srgbClr val="C00000"/>
                </a:solidFill>
              </a:rPr>
              <a:t>Impact visuel pour la Vallée de la Gartempe	</a:t>
            </a:r>
          </a:p>
          <a:p>
            <a:pPr lvl="0" defTabSz="914400">
              <a:buClrTx/>
            </a:pPr>
            <a:r>
              <a:rPr lang="fr-FR" altLang="fr-FR" dirty="0">
                <a:solidFill>
                  <a:srgbClr val="C00000"/>
                </a:solidFill>
              </a:rPr>
              <a:t>Stop ou encore ?</a:t>
            </a:r>
            <a:r>
              <a:rPr lang="fr-FR" altLang="fr-FR" dirty="0"/>
              <a:t>	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03DAC99-312E-5D48-AAE8-BC52ABF193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68111"/>
            <a:ext cx="9144000" cy="179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52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8CAEB59E-5191-7D40-9561-BB434DE53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95" y="0"/>
            <a:ext cx="8965605" cy="577673"/>
          </a:xfrm>
        </p:spPr>
        <p:txBody>
          <a:bodyPr>
            <a:normAutofit/>
          </a:bodyPr>
          <a:lstStyle/>
          <a:p>
            <a:r>
              <a:rPr lang="fr-FR" sz="2400" b="1" dirty="0"/>
              <a:t>Distance de 200 mètres de la route départementale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CBC2DE-C903-2B45-B128-BFCDFBC466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3952" y="1311228"/>
            <a:ext cx="7706983" cy="556854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B48820B-F3DD-344E-AAF4-138007BE8EBD}"/>
              </a:ext>
            </a:extLst>
          </p:cNvPr>
          <p:cNvSpPr txBox="1"/>
          <p:nvPr/>
        </p:nvSpPr>
        <p:spPr>
          <a:xfrm>
            <a:off x="1423952" y="793455"/>
            <a:ext cx="7680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La zone à moins de 200 m de la D16 devrait être exclue</a:t>
            </a:r>
          </a:p>
        </p:txBody>
      </p:sp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3A582F6C-58A3-384F-BE06-A9F157531A2E}"/>
              </a:ext>
            </a:extLst>
          </p:cNvPr>
          <p:cNvSpPr/>
          <p:nvPr/>
        </p:nvSpPr>
        <p:spPr>
          <a:xfrm>
            <a:off x="970384" y="3323253"/>
            <a:ext cx="3352800" cy="10574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1B5451D-B86A-0643-8A80-C10B5E5D0FE0}"/>
              </a:ext>
            </a:extLst>
          </p:cNvPr>
          <p:cNvSpPr txBox="1"/>
          <p:nvPr/>
        </p:nvSpPr>
        <p:spPr>
          <a:xfrm>
            <a:off x="335902" y="3223330"/>
            <a:ext cx="1007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200 m</a:t>
            </a:r>
          </a:p>
          <a:p>
            <a:r>
              <a:rPr lang="fr-FR" sz="1400" b="1" dirty="0"/>
              <a:t>de la D16</a:t>
            </a:r>
          </a:p>
        </p:txBody>
      </p:sp>
    </p:spTree>
    <p:extLst>
      <p:ext uri="{BB962C8B-B14F-4D97-AF65-F5344CB8AC3E}">
        <p14:creationId xmlns:p14="http://schemas.microsoft.com/office/powerpoint/2010/main" val="1828024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607512-AD9A-7141-A7CE-B8FAF991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016" y="624110"/>
            <a:ext cx="7675983" cy="536780"/>
          </a:xfrm>
        </p:spPr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Impact visuel pour les riverains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132F9B-6D50-D242-80E6-FC9E598B0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6177" y="1343186"/>
            <a:ext cx="7201585" cy="16634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L’impact visuel tient compte de </a:t>
            </a:r>
          </a:p>
          <a:p>
            <a:pPr lvl="0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la partie visible des éoliennes, </a:t>
            </a:r>
          </a:p>
          <a:p>
            <a:pPr lvl="0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 la distance au point d'observation </a:t>
            </a:r>
          </a:p>
          <a:p>
            <a:pPr lvl="0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et de l’étalement du parc dans notre champ de vision.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68611A-17F2-E541-8BC5-1C7666D76E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5201" y="3363132"/>
            <a:ext cx="4974792" cy="157727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11C3AE2-9B20-E344-B508-D99E37AF20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201" y="5384684"/>
            <a:ext cx="4974792" cy="139981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9A35A14-B99C-A046-951B-FED5C6AA5103}"/>
              </a:ext>
            </a:extLst>
          </p:cNvPr>
          <p:cNvSpPr txBox="1"/>
          <p:nvPr/>
        </p:nvSpPr>
        <p:spPr>
          <a:xfrm>
            <a:off x="1883044" y="3457101"/>
            <a:ext cx="1505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Impact vertical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E7B425C-B622-164B-98F7-DEBCB9494A9E}"/>
              </a:ext>
            </a:extLst>
          </p:cNvPr>
          <p:cNvSpPr txBox="1"/>
          <p:nvPr/>
        </p:nvSpPr>
        <p:spPr>
          <a:xfrm>
            <a:off x="1945201" y="5220395"/>
            <a:ext cx="1701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Impact horizontal</a:t>
            </a:r>
          </a:p>
        </p:txBody>
      </p:sp>
    </p:spTree>
    <p:extLst>
      <p:ext uri="{BB962C8B-B14F-4D97-AF65-F5344CB8AC3E}">
        <p14:creationId xmlns:p14="http://schemas.microsoft.com/office/powerpoint/2010/main" val="3188931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06D4EEC-06E1-1E48-9876-F57FA9D89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95" y="0"/>
            <a:ext cx="6589199" cy="577673"/>
          </a:xfrm>
        </p:spPr>
        <p:txBody>
          <a:bodyPr>
            <a:normAutofit/>
          </a:bodyPr>
          <a:lstStyle/>
          <a:p>
            <a:r>
              <a:rPr lang="fr-FR" sz="2400" b="1" dirty="0"/>
              <a:t>La saturation visuelle pour le riverains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E69019D-B51A-764B-91D0-CFA5C7080F2D}"/>
              </a:ext>
            </a:extLst>
          </p:cNvPr>
          <p:cNvSpPr txBox="1"/>
          <p:nvPr/>
        </p:nvSpPr>
        <p:spPr>
          <a:xfrm>
            <a:off x="1216616" y="6488668"/>
            <a:ext cx="7010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Angles de vue à la </a:t>
            </a:r>
            <a:r>
              <a:rPr lang="fr-FR" dirty="0" err="1"/>
              <a:t>Goulfandière</a:t>
            </a:r>
            <a:r>
              <a:rPr lang="fr-FR" dirty="0"/>
              <a:t>.  Actuel 60°. Extension : 140°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67B38B-95A3-D94E-9562-08073E280F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395" y="683416"/>
            <a:ext cx="8965605" cy="569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69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06D4EEC-06E1-1E48-9876-F57FA9D89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95" y="0"/>
            <a:ext cx="6589199" cy="577673"/>
          </a:xfrm>
        </p:spPr>
        <p:txBody>
          <a:bodyPr>
            <a:normAutofit/>
          </a:bodyPr>
          <a:lstStyle/>
          <a:p>
            <a:r>
              <a:rPr lang="fr-FR" sz="2400" b="1"/>
              <a:t>La saturation visuelle pour le riverains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E69019D-B51A-764B-91D0-CFA5C7080F2D}"/>
              </a:ext>
            </a:extLst>
          </p:cNvPr>
          <p:cNvSpPr txBox="1"/>
          <p:nvPr/>
        </p:nvSpPr>
        <p:spPr>
          <a:xfrm>
            <a:off x="1473508" y="891728"/>
            <a:ext cx="66991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			Distance	Actuelle				Si extension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Perusse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			0,5 km		110°			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125°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Goulfandière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	0,7 km		60°			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140°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La Maisonneuve	1,4 km		55°			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100°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Pleumartin 		2,4 km	 	30°			 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50°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 Vivier			4 km		27°			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40°</a:t>
            </a: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Montin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			4,5 km		23°			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30°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Angles			8 km		16°			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22°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B185A9-38EE-1645-8488-0BBF3BF9E9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22104"/>
            <a:ext cx="9144000" cy="223589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B71950D-3636-7044-B9B2-D356C2762A7C}"/>
              </a:ext>
            </a:extLst>
          </p:cNvPr>
          <p:cNvSpPr txBox="1"/>
          <p:nvPr/>
        </p:nvSpPr>
        <p:spPr>
          <a:xfrm>
            <a:off x="346436" y="4689044"/>
            <a:ext cx="2254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D14 – Avant </a:t>
            </a:r>
            <a:r>
              <a:rPr lang="fr-FR" sz="1400" err="1"/>
              <a:t>Chancelay</a:t>
            </a:r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391299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06D4EEC-06E1-1E48-9876-F57FA9D89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95" y="0"/>
            <a:ext cx="6589199" cy="577673"/>
          </a:xfrm>
        </p:spPr>
        <p:txBody>
          <a:bodyPr>
            <a:normAutofit/>
          </a:bodyPr>
          <a:lstStyle/>
          <a:p>
            <a:r>
              <a:rPr lang="fr-FR" sz="2400" b="1"/>
              <a:t>La saturation visuelle pour le riverains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0952A2D-C14F-C24E-BB0A-D208000025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762000"/>
            <a:ext cx="4572000" cy="6096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CB1A2BC-BD89-6D40-AEE0-FF08DC6BBE27}"/>
              </a:ext>
            </a:extLst>
          </p:cNvPr>
          <p:cNvSpPr txBox="1"/>
          <p:nvPr/>
        </p:nvSpPr>
        <p:spPr>
          <a:xfrm>
            <a:off x="1115878" y="2231756"/>
            <a:ext cx="3156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Impact visuel vertical</a:t>
            </a:r>
          </a:p>
          <a:p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À la </a:t>
            </a:r>
            <a:r>
              <a:rPr lang="fr-FR" err="1">
                <a:latin typeface="Arial" panose="020B0604020202020204" pitchFamily="34" charset="0"/>
                <a:cs typeface="Arial" panose="020B0604020202020204" pitchFamily="34" charset="0"/>
              </a:rPr>
              <a:t>Goulfandière</a:t>
            </a:r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Eolienne à 0,7 km </a:t>
            </a:r>
          </a:p>
        </p:txBody>
      </p:sp>
    </p:spTree>
    <p:extLst>
      <p:ext uri="{BB962C8B-B14F-4D97-AF65-F5344CB8AC3E}">
        <p14:creationId xmlns:p14="http://schemas.microsoft.com/office/powerpoint/2010/main" val="2069103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856863F-CF1E-3541-B557-44CBDA4E86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B63A8A8-F2F5-7B4A-B531-2466DDA2E4DA}"/>
              </a:ext>
            </a:extLst>
          </p:cNvPr>
          <p:cNvSpPr txBox="1"/>
          <p:nvPr/>
        </p:nvSpPr>
        <p:spPr>
          <a:xfrm>
            <a:off x="2645535" y="79829"/>
            <a:ext cx="2390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Pleumartin. Avenue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Jourdre</a:t>
            </a:r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979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06D4EEC-06E1-1E48-9876-F57FA9D89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95" y="0"/>
            <a:ext cx="6589199" cy="577673"/>
          </a:xfrm>
        </p:spPr>
        <p:txBody>
          <a:bodyPr>
            <a:normAutofit/>
          </a:bodyPr>
          <a:lstStyle/>
          <a:p>
            <a:r>
              <a:rPr lang="fr-FR" sz="2400" b="1"/>
              <a:t>Ombre et effet stroboscopique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CB1A2BC-BD89-6D40-AEE0-FF08DC6BBE27}"/>
              </a:ext>
            </a:extLst>
          </p:cNvPr>
          <p:cNvSpPr txBox="1"/>
          <p:nvPr/>
        </p:nvSpPr>
        <p:spPr>
          <a:xfrm>
            <a:off x="1438821" y="799151"/>
            <a:ext cx="73694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Une éolienne projette une ombre sur le terrain qui l'entoure. 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Près d'une éolienne, les pales qui traversent la lumière du soleil provoquent un effet stroboscopique. 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Selon l’inclinaison du soleil, ces ombres peuvent atteindre une portée de plusieurs centaines de mètres ce qui rend cet effet stroboscopique inévitable pour les riverains des parcs éoliens</a:t>
            </a:r>
            <a:r>
              <a:rPr lang="fr-FR" dirty="0"/>
              <a:t>. </a:t>
            </a:r>
          </a:p>
        </p:txBody>
      </p:sp>
      <p:pic>
        <p:nvPicPr>
          <p:cNvPr id="6" name="IMG_9409.m4v" descr="IMG_9409.m4v">
            <a:hlinkClick r:id="" action="ppaction://media"/>
            <a:extLst>
              <a:ext uri="{FF2B5EF4-FFF2-40B4-BE49-F238E27FC236}">
                <a16:creationId xmlns:a16="http://schemas.microsoft.com/office/drawing/2014/main" id="{DE587D6A-9B27-8744-9799-5748169077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2760" y="3535471"/>
            <a:ext cx="5914479" cy="332689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9196AF2-A6D6-7D47-897E-09AFAA6F987E}"/>
              </a:ext>
            </a:extLst>
          </p:cNvPr>
          <p:cNvSpPr txBox="1"/>
          <p:nvPr/>
        </p:nvSpPr>
        <p:spPr>
          <a:xfrm>
            <a:off x="795403" y="5404981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Vidéo</a:t>
            </a:r>
          </a:p>
          <a:p>
            <a:r>
              <a:rPr lang="fr-FR" sz="1200"/>
              <a:t>Parc de St-Pierre</a:t>
            </a:r>
          </a:p>
        </p:txBody>
      </p:sp>
    </p:spTree>
    <p:extLst>
      <p:ext uri="{BB962C8B-B14F-4D97-AF65-F5344CB8AC3E}">
        <p14:creationId xmlns:p14="http://schemas.microsoft.com/office/powerpoint/2010/main" val="113299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607512-AD9A-7141-A7CE-B8FAF991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3" y="660377"/>
            <a:ext cx="7731967" cy="489343"/>
          </a:xfrm>
        </p:spPr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Impact pour la Vallée de la Gartempe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63AE1A4-11A9-034E-9074-E7F46B3AD4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12" y="1228544"/>
            <a:ext cx="8361335" cy="560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40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EDD2880-9A02-9E4B-A3E6-E5B856F160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414" y="1720312"/>
            <a:ext cx="8353586" cy="513768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033F51B-C75A-7D4A-9635-2F6C6D179D4A}"/>
              </a:ext>
            </a:extLst>
          </p:cNvPr>
          <p:cNvSpPr txBox="1"/>
          <p:nvPr/>
        </p:nvSpPr>
        <p:spPr>
          <a:xfrm>
            <a:off x="1406219" y="609600"/>
            <a:ext cx="6237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Le parc est implanté au bord du plateau (altitude 140m)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L’extension avancerait vers la vallée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89CFB39-E605-2A40-BFB8-763DF9612806}"/>
              </a:ext>
            </a:extLst>
          </p:cNvPr>
          <p:cNvSpPr txBox="1"/>
          <p:nvPr/>
        </p:nvSpPr>
        <p:spPr>
          <a:xfrm>
            <a:off x="6408550" y="1153749"/>
            <a:ext cx="2470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Pleumartin : 138m</a:t>
            </a:r>
          </a:p>
          <a:p>
            <a:r>
              <a:rPr lang="fr-FR" sz="1400" b="1" dirty="0"/>
              <a:t>En jaune : altitude + 140 m</a:t>
            </a:r>
          </a:p>
        </p:txBody>
      </p:sp>
    </p:spTree>
    <p:extLst>
      <p:ext uri="{BB962C8B-B14F-4D97-AF65-F5344CB8AC3E}">
        <p14:creationId xmlns:p14="http://schemas.microsoft.com/office/powerpoint/2010/main" val="1806705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76A4D51-C98D-554E-AFE0-EC1C39E6567D}"/>
              </a:ext>
            </a:extLst>
          </p:cNvPr>
          <p:cNvSpPr txBox="1"/>
          <p:nvPr/>
        </p:nvSpPr>
        <p:spPr>
          <a:xfrm>
            <a:off x="1453197" y="753988"/>
            <a:ext cx="6237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Profil altimétrique : Rioux – parc éolien -  Moulin de Ris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8E4046-93C6-3147-884F-9F466A3D1B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618" y="1828800"/>
            <a:ext cx="900292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68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88ECEB-0D5A-9D41-BA9F-258F4CE76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577" y="624110"/>
            <a:ext cx="7078824" cy="57767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Le parc de St-Pierre de Maillé</a:t>
            </a:r>
            <a:br>
              <a:rPr lang="fr-FR" sz="2400" b="1" dirty="0">
                <a:solidFill>
                  <a:srgbClr val="C00000"/>
                </a:solidFill>
              </a:rPr>
            </a:br>
            <a:r>
              <a:rPr lang="fr-FR" sz="2400" b="1" dirty="0">
                <a:solidFill>
                  <a:srgbClr val="C00000"/>
                </a:solidFill>
              </a:rPr>
              <a:t>18 éoliennes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AAA7DD-EC15-5649-8ABE-ABA6693E5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5 turbines mises en service 2010</a:t>
            </a:r>
          </a:p>
          <a:p>
            <a:pPr marL="0" indent="0">
              <a:buNone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Nacelle à 100 m. Diamètre du rotor : 100. Hauteur : 150 m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5 turbines mises en service 2011</a:t>
            </a:r>
          </a:p>
          <a:p>
            <a:pPr marL="0" indent="0">
              <a:buNone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Moyeu à 100 m. Diamètre du rotor : 100. Hauteur : 150 m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8 turbines mises en service en 2017 </a:t>
            </a:r>
          </a:p>
          <a:p>
            <a:pPr marL="0" indent="0">
              <a:buNone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Moyeu à 100 m. Diamètre du rotor : 113. Hauteur : 163 m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D5B0A1A-1D9D-D549-9F7B-CAD5B7F01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050" y="5230423"/>
            <a:ext cx="4743450" cy="16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1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DB9D6CD-E632-8343-9589-A6632E61074D}"/>
              </a:ext>
            </a:extLst>
          </p:cNvPr>
          <p:cNvSpPr txBox="1"/>
          <p:nvPr/>
        </p:nvSpPr>
        <p:spPr>
          <a:xfrm>
            <a:off x="1358053" y="694936"/>
            <a:ext cx="660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Profil altimétrique : 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Rioux - 5 éoliennes alignées - Vallée du Ris - Moulin de Ris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FAF3486-E5BD-0543-8A37-301737E7E18E}"/>
              </a:ext>
            </a:extLst>
          </p:cNvPr>
          <p:cNvSpPr txBox="1"/>
          <p:nvPr/>
        </p:nvSpPr>
        <p:spPr>
          <a:xfrm>
            <a:off x="1753417" y="1849255"/>
            <a:ext cx="3895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Plateau à 140 mètres</a:t>
            </a:r>
          </a:p>
          <a:p>
            <a:r>
              <a:rPr lang="fr-FR" b="1" dirty="0"/>
              <a:t>Fond de la Vallée. Ris : 62 mètres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B9A9A85-A4CB-B04B-A092-5ED0FBFE6A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57538"/>
            <a:ext cx="9144000" cy="382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43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DB9D6CD-E632-8343-9589-A6632E61074D}"/>
              </a:ext>
            </a:extLst>
          </p:cNvPr>
          <p:cNvSpPr txBox="1"/>
          <p:nvPr/>
        </p:nvSpPr>
        <p:spPr>
          <a:xfrm>
            <a:off x="1513564" y="769580"/>
            <a:ext cx="573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Profil altimétrique : La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Goulfandière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- La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Gaugrière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C84F466-4C4A-2146-A76A-E436EB20A5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53018"/>
            <a:ext cx="9144000" cy="543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3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EF472F3-34BC-8A4B-9EA7-FAC982A4A5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93" y="0"/>
            <a:ext cx="9144000" cy="433791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C9D1C70-CE79-AD4A-9B40-4E92076B6234}"/>
              </a:ext>
            </a:extLst>
          </p:cNvPr>
          <p:cNvSpPr txBox="1"/>
          <p:nvPr/>
        </p:nvSpPr>
        <p:spPr>
          <a:xfrm>
            <a:off x="3587919" y="4522353"/>
            <a:ext cx="2739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Vallée du Ris. La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Baudonnière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90D50EC-E365-A14E-B823-CCF4D576B6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14570"/>
            <a:ext cx="9144000" cy="18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98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7B99138-EB51-D04E-B155-636E652FDE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54803"/>
            <a:ext cx="9144000" cy="18031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A11723D-65F0-2C40-983A-4834D7B0B6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432328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3F2768D-F9A2-9640-B302-D7361A175822}"/>
              </a:ext>
            </a:extLst>
          </p:cNvPr>
          <p:cNvSpPr txBox="1"/>
          <p:nvPr/>
        </p:nvSpPr>
        <p:spPr>
          <a:xfrm>
            <a:off x="-51206" y="4541278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D5,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Chantegros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(entre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Vicq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et La Roche-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Posay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). Vers Mousseaux</a:t>
            </a:r>
          </a:p>
        </p:txBody>
      </p:sp>
    </p:spTree>
    <p:extLst>
      <p:ext uri="{BB962C8B-B14F-4D97-AF65-F5344CB8AC3E}">
        <p14:creationId xmlns:p14="http://schemas.microsoft.com/office/powerpoint/2010/main" val="2515100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7C0FA5C-B2B4-8447-9D14-896DF78EED60}"/>
              </a:ext>
            </a:extLst>
          </p:cNvPr>
          <p:cNvSpPr txBox="1"/>
          <p:nvPr/>
        </p:nvSpPr>
        <p:spPr>
          <a:xfrm>
            <a:off x="1387099" y="473440"/>
            <a:ext cx="7756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Dans son avis pour l’extension du parc, la DREAL notait que les éoliennes du parc initial n’étaient pas visibles à partir du fond de la vallée de la Gartempe et de l'Anglin. </a:t>
            </a:r>
            <a:r>
              <a:rPr lang="fr-F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parc actuel est bien visible du fond de la vallée, sur les deux rives de la Gartempe 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: routes 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Vicq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-à la Roche-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Posay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et 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Vicq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Yzeures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-sur-Creuse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7DF33B-A186-584E-BAA4-E3F3FB987AA9}"/>
              </a:ext>
            </a:extLst>
          </p:cNvPr>
          <p:cNvSpPr/>
          <p:nvPr/>
        </p:nvSpPr>
        <p:spPr>
          <a:xfrm>
            <a:off x="387456" y="0"/>
            <a:ext cx="7307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Visibilité depuis la Vallée de la Gartempe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1853922-AED5-B444-BD53-5D90071E8B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303" y="1724298"/>
            <a:ext cx="8347241" cy="515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20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11398CD-2232-7B43-8796-D459DB4FD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993" y="0"/>
            <a:ext cx="9144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A883E7F-06F2-C04E-B61A-9110C25517D2}"/>
              </a:ext>
            </a:extLst>
          </p:cNvPr>
          <p:cNvSpPr txBox="1"/>
          <p:nvPr/>
        </p:nvSpPr>
        <p:spPr>
          <a:xfrm>
            <a:off x="61993" y="0"/>
            <a:ext cx="2917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D5, sortie de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Vicq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-sur-Gartempe</a:t>
            </a:r>
          </a:p>
        </p:txBody>
      </p:sp>
    </p:spTree>
    <p:extLst>
      <p:ext uri="{BB962C8B-B14F-4D97-AF65-F5344CB8AC3E}">
        <p14:creationId xmlns:p14="http://schemas.microsoft.com/office/powerpoint/2010/main" val="982253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D1FCA87-99D6-7F41-B878-24E8966F30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314"/>
            <a:ext cx="9144000" cy="433059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8587AF0-6F6D-D14D-B62B-E11EF7FF791C}"/>
              </a:ext>
            </a:extLst>
          </p:cNvPr>
          <p:cNvSpPr txBox="1"/>
          <p:nvPr/>
        </p:nvSpPr>
        <p:spPr>
          <a:xfrm>
            <a:off x="135172" y="4524181"/>
            <a:ext cx="9008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D5, Plateau St-Pierre-de-Maillé. Vers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Chenevaux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91E7FC0-5C95-FB46-BFC5-241EEA1D41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18228"/>
            <a:ext cx="9144000" cy="183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25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E13FEA-47E1-8C4F-8DCF-6DEB97733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52" y="705344"/>
            <a:ext cx="6589199" cy="553761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Co-visibilité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DA7C9F-5F94-A94D-904D-6C3220948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7925" y="1616922"/>
            <a:ext cx="6591985" cy="5053189"/>
          </a:xfrm>
        </p:spPr>
        <p:txBody>
          <a:bodyPr>
            <a:normAutofit fontScale="85000" lnSpcReduction="10000"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 parc de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Leigné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-les-Bois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est venu s’ajouter.</a:t>
            </a:r>
          </a:p>
          <a:p>
            <a:pPr marL="0" indent="0">
              <a:buNone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	Les deux parcs sont très visibles sur le plateau rive droite de la Gartempe et Creuse (parc de la Brenne).</a:t>
            </a: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Co-visibilité de la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vallée de l’Anglin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et des parcs</a:t>
            </a:r>
          </a:p>
          <a:p>
            <a:pPr marL="0" indent="0">
              <a:buNone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	Les éoliennes ne sont pas visibles à partir du cœur du village d’Angles, mais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co-visibilté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de la vallée de l’Anglin  (site classé en 1998) et des parcs éoliens.</a:t>
            </a:r>
          </a:p>
          <a:p>
            <a:pPr marL="0" indent="0">
              <a:buNone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Co-visibilité de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monuments historiques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et du parc</a:t>
            </a:r>
          </a:p>
          <a:p>
            <a:pPr marL="0" indent="0">
              <a:buNone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	Eglise de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Vicq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-sur-Gartempe et Villa-des-Iles</a:t>
            </a:r>
          </a:p>
          <a:p>
            <a:pPr marL="0" indent="0">
              <a:buNone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	Château de La Brosse (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Vicq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-sur-Gartempe)</a:t>
            </a:r>
          </a:p>
          <a:p>
            <a:pPr marL="0" indent="0">
              <a:buNone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	Manoir de Thou (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Yzeures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-sur-Creuse)</a:t>
            </a:r>
          </a:p>
        </p:txBody>
      </p:sp>
    </p:spTree>
    <p:extLst>
      <p:ext uri="{BB962C8B-B14F-4D97-AF65-F5344CB8AC3E}">
        <p14:creationId xmlns:p14="http://schemas.microsoft.com/office/powerpoint/2010/main" val="2915341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1F31251-2324-2649-AF3D-E570F7B73B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803A83E-ED1B-774A-8170-568F031AC1BC}"/>
              </a:ext>
            </a:extLst>
          </p:cNvPr>
          <p:cNvSpPr txBox="1"/>
          <p:nvPr/>
        </p:nvSpPr>
        <p:spPr>
          <a:xfrm>
            <a:off x="61993" y="0"/>
            <a:ext cx="4021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Vallée de l’Anglin. D5, sortie d’Angles, Douce</a:t>
            </a:r>
          </a:p>
        </p:txBody>
      </p:sp>
    </p:spTree>
    <p:extLst>
      <p:ext uri="{BB962C8B-B14F-4D97-AF65-F5344CB8AC3E}">
        <p14:creationId xmlns:p14="http://schemas.microsoft.com/office/powerpoint/2010/main" val="3940095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8CF3F6-33C1-C94E-8B53-E7440023B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796" y="624110"/>
            <a:ext cx="7682203" cy="514225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Un espace culturel et paysager emblématique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3A5EC5-E709-F346-B702-D30CAF1B9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403" y="1193370"/>
            <a:ext cx="8167607" cy="4841839"/>
          </a:xfrm>
        </p:spPr>
        <p:txBody>
          <a:bodyPr>
            <a:no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Le paysage de ce territoire est essentiellement marqué par la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vallée de la Gartempe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qui s'inscrit dans un contexte paysager préservé de toute activité industrielle. 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Cette vallée d'une grande sensibilité paysagère et encore très préservée à ce jour, fait l'objet d'un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projet de classement au titre des sites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. Sur une aire plus éloignée (10 à 20 kilomètres), il faut considérer la présence des vallées de la Vienne et de la Creuse.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L'essentiel du patrimoine se concentre sur ces secteurs de vallées (Saint-Savin, Chauvigny...). 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Pour mémoire, le Schéma Régional Éolien demande à être particulièrement attentif aux rapports d'échelles dans les zones de vallées et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à la préservation de « la qualité paysagère des panoramas en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préconisant l'absence d'éolienne visible depuis les belvédères et promontoires emblématiques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ou en s'assurant de leur intégration ». 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La typologie établie dans le cadre du SRE définit le secteur comme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un territoire « très contraint », en tant qu'«espace culturel et paysager emblématique».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Ces territoires ont été identifiés par la DRAC pour leur patrimonialité. « La DRAC a dressé un inventaire des territoires les plus remarquables ayant dans leurs liens avec l'histoire de la région, une valeur ou une représentativité particulière. La démarche de cet inventaire, similaire à celle mise en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oeuvre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à l'occasion de la protection d'un monument, a eu pour but d'identifier les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espaces dont la préservation des stigmates de la banalisation industrielle doit être un objectif public.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 moins de huit kilomètres du site, se trouvent le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site classé de la Vallée de l'Anglin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et les sites inscrits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d'Angles-sur-l'Anglin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du village et de la vallée de l'Anglin et de la grotte des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Cottets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200" i="1" dirty="0"/>
              <a:t>DREAL Poitou-Charentes. Avis de l’autorité administrative compétente en matière d’environnement. Décret n°2009-496 du 30 avril 2009 (extension du parc de St-Pierre-des-Maillé)</a:t>
            </a:r>
          </a:p>
          <a:p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365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01F7B4BA-C223-9C40-80E9-59C821FF5E8C}"/>
              </a:ext>
            </a:extLst>
          </p:cNvPr>
          <p:cNvSpPr txBox="1"/>
          <p:nvPr/>
        </p:nvSpPr>
        <p:spPr>
          <a:xfrm>
            <a:off x="724989" y="94400"/>
            <a:ext cx="2340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Le parc actuel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487D04-53DB-A947-91ED-B06ECE3B10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065" y="1243451"/>
            <a:ext cx="8657618" cy="5604821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D2A27D95-0DC2-DD41-8807-2195E7892419}"/>
              </a:ext>
            </a:extLst>
          </p:cNvPr>
          <p:cNvSpPr txBox="1"/>
          <p:nvPr/>
        </p:nvSpPr>
        <p:spPr>
          <a:xfrm>
            <a:off x="377033" y="1341572"/>
            <a:ext cx="2377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Commune de Pleumartin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EE36DEC-949D-EB4F-B6AC-A052D19CA622}"/>
              </a:ext>
            </a:extLst>
          </p:cNvPr>
          <p:cNvSpPr txBox="1"/>
          <p:nvPr/>
        </p:nvSpPr>
        <p:spPr>
          <a:xfrm>
            <a:off x="5883448" y="1378727"/>
            <a:ext cx="2912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Commune de </a:t>
            </a:r>
            <a:r>
              <a:rPr lang="fr-FR" sz="1400" b="1" dirty="0" err="1"/>
              <a:t>Vicq</a:t>
            </a:r>
            <a:r>
              <a:rPr lang="fr-FR" sz="1400" b="1" dirty="0"/>
              <a:t>/Gartempe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8060E24-EAC6-D440-B1FA-C7407D6EC62C}"/>
              </a:ext>
            </a:extLst>
          </p:cNvPr>
          <p:cNvSpPr txBox="1"/>
          <p:nvPr/>
        </p:nvSpPr>
        <p:spPr>
          <a:xfrm>
            <a:off x="5511194" y="6500035"/>
            <a:ext cx="3284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Commune de St-Pierre-de-Maillé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F8AABAB-C669-9C4D-A84F-BF5B13B320A0}"/>
              </a:ext>
            </a:extLst>
          </p:cNvPr>
          <p:cNvSpPr txBox="1"/>
          <p:nvPr/>
        </p:nvSpPr>
        <p:spPr>
          <a:xfrm>
            <a:off x="1359344" y="810358"/>
            <a:ext cx="6583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Sur la commune de St-Pierre-de-Maillé, limitrophe de Pleumartin</a:t>
            </a:r>
          </a:p>
        </p:txBody>
      </p:sp>
      <p:sp>
        <p:nvSpPr>
          <p:cNvPr id="28" name="Bouée 27">
            <a:extLst>
              <a:ext uri="{FF2B5EF4-FFF2-40B4-BE49-F238E27FC236}">
                <a16:creationId xmlns:a16="http://schemas.microsoft.com/office/drawing/2014/main" id="{C7058EED-C769-6F4D-A4F2-F03E65F6F0A5}"/>
              </a:ext>
            </a:extLst>
          </p:cNvPr>
          <p:cNvSpPr/>
          <p:nvPr/>
        </p:nvSpPr>
        <p:spPr>
          <a:xfrm>
            <a:off x="3352959" y="3922515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Bouée 28">
            <a:extLst>
              <a:ext uri="{FF2B5EF4-FFF2-40B4-BE49-F238E27FC236}">
                <a16:creationId xmlns:a16="http://schemas.microsoft.com/office/drawing/2014/main" id="{AE091724-C7AD-7F48-9087-2F85AAAFAA51}"/>
              </a:ext>
            </a:extLst>
          </p:cNvPr>
          <p:cNvSpPr/>
          <p:nvPr/>
        </p:nvSpPr>
        <p:spPr>
          <a:xfrm>
            <a:off x="3737690" y="3617715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0" name="Bouée 29">
            <a:extLst>
              <a:ext uri="{FF2B5EF4-FFF2-40B4-BE49-F238E27FC236}">
                <a16:creationId xmlns:a16="http://schemas.microsoft.com/office/drawing/2014/main" id="{5E120FCE-282B-8B45-805F-9E250A48FA05}"/>
              </a:ext>
            </a:extLst>
          </p:cNvPr>
          <p:cNvSpPr/>
          <p:nvPr/>
        </p:nvSpPr>
        <p:spPr>
          <a:xfrm>
            <a:off x="4066438" y="3922515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Bouée 30">
            <a:extLst>
              <a:ext uri="{FF2B5EF4-FFF2-40B4-BE49-F238E27FC236}">
                <a16:creationId xmlns:a16="http://schemas.microsoft.com/office/drawing/2014/main" id="{537F1FA3-E38F-274C-82CF-09238FB9D437}"/>
              </a:ext>
            </a:extLst>
          </p:cNvPr>
          <p:cNvSpPr/>
          <p:nvPr/>
        </p:nvSpPr>
        <p:spPr>
          <a:xfrm>
            <a:off x="3685442" y="4257795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Bouée 31">
            <a:extLst>
              <a:ext uri="{FF2B5EF4-FFF2-40B4-BE49-F238E27FC236}">
                <a16:creationId xmlns:a16="http://schemas.microsoft.com/office/drawing/2014/main" id="{25E99B4F-2EE4-9147-88CA-AFE3339F1920}"/>
              </a:ext>
            </a:extLst>
          </p:cNvPr>
          <p:cNvSpPr/>
          <p:nvPr/>
        </p:nvSpPr>
        <p:spPr>
          <a:xfrm>
            <a:off x="2886435" y="5540133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" name="Bouée 32">
            <a:extLst>
              <a:ext uri="{FF2B5EF4-FFF2-40B4-BE49-F238E27FC236}">
                <a16:creationId xmlns:a16="http://schemas.microsoft.com/office/drawing/2014/main" id="{1996E35E-5C82-6F47-B5CD-930E3E7C5E11}"/>
              </a:ext>
            </a:extLst>
          </p:cNvPr>
          <p:cNvSpPr/>
          <p:nvPr/>
        </p:nvSpPr>
        <p:spPr>
          <a:xfrm>
            <a:off x="3230420" y="5241870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4" name="Bouée 33">
            <a:extLst>
              <a:ext uri="{FF2B5EF4-FFF2-40B4-BE49-F238E27FC236}">
                <a16:creationId xmlns:a16="http://schemas.microsoft.com/office/drawing/2014/main" id="{F8E9DCB4-7A52-0544-B7B6-95A909672F91}"/>
              </a:ext>
            </a:extLst>
          </p:cNvPr>
          <p:cNvSpPr/>
          <p:nvPr/>
        </p:nvSpPr>
        <p:spPr>
          <a:xfrm>
            <a:off x="3607060" y="4943607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Bouée 34">
            <a:extLst>
              <a:ext uri="{FF2B5EF4-FFF2-40B4-BE49-F238E27FC236}">
                <a16:creationId xmlns:a16="http://schemas.microsoft.com/office/drawing/2014/main" id="{A09869A5-4859-444B-8AF5-151FD41066CD}"/>
              </a:ext>
            </a:extLst>
          </p:cNvPr>
          <p:cNvSpPr/>
          <p:nvPr/>
        </p:nvSpPr>
        <p:spPr>
          <a:xfrm>
            <a:off x="4042479" y="4586565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Bouée 35">
            <a:extLst>
              <a:ext uri="{FF2B5EF4-FFF2-40B4-BE49-F238E27FC236}">
                <a16:creationId xmlns:a16="http://schemas.microsoft.com/office/drawing/2014/main" id="{4F5EC48B-8FEA-D949-A2BA-7D44C30EA911}"/>
              </a:ext>
            </a:extLst>
          </p:cNvPr>
          <p:cNvSpPr/>
          <p:nvPr/>
        </p:nvSpPr>
        <p:spPr>
          <a:xfrm>
            <a:off x="4445243" y="4262178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7" name="Bouée 36">
            <a:extLst>
              <a:ext uri="{FF2B5EF4-FFF2-40B4-BE49-F238E27FC236}">
                <a16:creationId xmlns:a16="http://schemas.microsoft.com/office/drawing/2014/main" id="{034734AC-1CF5-E445-A2F1-A437147F0DB4}"/>
              </a:ext>
            </a:extLst>
          </p:cNvPr>
          <p:cNvSpPr/>
          <p:nvPr/>
        </p:nvSpPr>
        <p:spPr>
          <a:xfrm>
            <a:off x="3874830" y="6530759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8" name="Bouée 37">
            <a:extLst>
              <a:ext uri="{FF2B5EF4-FFF2-40B4-BE49-F238E27FC236}">
                <a16:creationId xmlns:a16="http://schemas.microsoft.com/office/drawing/2014/main" id="{6CFDF31B-F047-6C4D-87B6-1ED37FB175C4}"/>
              </a:ext>
            </a:extLst>
          </p:cNvPr>
          <p:cNvSpPr/>
          <p:nvPr/>
        </p:nvSpPr>
        <p:spPr>
          <a:xfrm>
            <a:off x="4392992" y="5764429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9" name="Bouée 38">
            <a:extLst>
              <a:ext uri="{FF2B5EF4-FFF2-40B4-BE49-F238E27FC236}">
                <a16:creationId xmlns:a16="http://schemas.microsoft.com/office/drawing/2014/main" id="{EE523822-93BF-F241-BEE9-4C23F639D0F6}"/>
              </a:ext>
            </a:extLst>
          </p:cNvPr>
          <p:cNvSpPr/>
          <p:nvPr/>
        </p:nvSpPr>
        <p:spPr>
          <a:xfrm>
            <a:off x="4743513" y="5485768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0" name="Bouée 39">
            <a:extLst>
              <a:ext uri="{FF2B5EF4-FFF2-40B4-BE49-F238E27FC236}">
                <a16:creationId xmlns:a16="http://schemas.microsoft.com/office/drawing/2014/main" id="{368CD68D-3954-F54F-9009-04F45A7A2D91}"/>
              </a:ext>
            </a:extLst>
          </p:cNvPr>
          <p:cNvSpPr/>
          <p:nvPr/>
        </p:nvSpPr>
        <p:spPr>
          <a:xfrm>
            <a:off x="4891561" y="5076477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1" name="Bouée 40">
            <a:extLst>
              <a:ext uri="{FF2B5EF4-FFF2-40B4-BE49-F238E27FC236}">
                <a16:creationId xmlns:a16="http://schemas.microsoft.com/office/drawing/2014/main" id="{D2C5CC7F-9D95-8246-AA17-BD033A6A5B21}"/>
              </a:ext>
            </a:extLst>
          </p:cNvPr>
          <p:cNvSpPr/>
          <p:nvPr/>
        </p:nvSpPr>
        <p:spPr>
          <a:xfrm>
            <a:off x="4843669" y="4647593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2" name="Bouée 41">
            <a:extLst>
              <a:ext uri="{FF2B5EF4-FFF2-40B4-BE49-F238E27FC236}">
                <a16:creationId xmlns:a16="http://schemas.microsoft.com/office/drawing/2014/main" id="{477D7348-B20B-5843-9567-138790A0AA40}"/>
              </a:ext>
            </a:extLst>
          </p:cNvPr>
          <p:cNvSpPr/>
          <p:nvPr/>
        </p:nvSpPr>
        <p:spPr>
          <a:xfrm>
            <a:off x="4364706" y="4917574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3" name="Bouée 42">
            <a:extLst>
              <a:ext uri="{FF2B5EF4-FFF2-40B4-BE49-F238E27FC236}">
                <a16:creationId xmlns:a16="http://schemas.microsoft.com/office/drawing/2014/main" id="{B3811BBA-9324-5D49-85C6-873C88652B14}"/>
              </a:ext>
            </a:extLst>
          </p:cNvPr>
          <p:cNvSpPr/>
          <p:nvPr/>
        </p:nvSpPr>
        <p:spPr>
          <a:xfrm>
            <a:off x="4009838" y="5102648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4" name="Bouée 43">
            <a:extLst>
              <a:ext uri="{FF2B5EF4-FFF2-40B4-BE49-F238E27FC236}">
                <a16:creationId xmlns:a16="http://schemas.microsoft.com/office/drawing/2014/main" id="{D912D8E3-8951-1D43-B7FA-E982E00FCC9D}"/>
              </a:ext>
            </a:extLst>
          </p:cNvPr>
          <p:cNvSpPr/>
          <p:nvPr/>
        </p:nvSpPr>
        <p:spPr>
          <a:xfrm>
            <a:off x="3738681" y="5370151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5" name="Bouée 44">
            <a:extLst>
              <a:ext uri="{FF2B5EF4-FFF2-40B4-BE49-F238E27FC236}">
                <a16:creationId xmlns:a16="http://schemas.microsoft.com/office/drawing/2014/main" id="{84445F18-A75A-FD41-BC9A-BC12FE1A13E0}"/>
              </a:ext>
            </a:extLst>
          </p:cNvPr>
          <p:cNvSpPr/>
          <p:nvPr/>
        </p:nvSpPr>
        <p:spPr>
          <a:xfrm>
            <a:off x="4146289" y="6145637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9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607512-AD9A-7141-A7CE-B8FAF991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679" y="723632"/>
            <a:ext cx="7047722" cy="526666"/>
          </a:xfrm>
        </p:spPr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Stop ou encore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132F9B-6D50-D242-80E6-FC9E598B0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9670" y="1382740"/>
            <a:ext cx="7177596" cy="2430651"/>
          </a:xfrm>
        </p:spPr>
        <p:txBody>
          <a:bodyPr>
            <a:no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Avec les élus de de la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Cté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de communes VGC nous avons accepté le parc initial et son extension. Mais il faut savoir arrêter.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L’extension serait préjudiciable aux riverains (saturation visuelle), aux habitants de Pleumartin (encerclement) et des hameaux au sommet des collines de la vallée (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Vicq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-sur-Gartempe)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L’extension porterait atteinte à la Vallée de la Gartempe, espace culturel et paysager emblématique.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F97681-A537-7A42-BB22-B3756826302F}"/>
              </a:ext>
            </a:extLst>
          </p:cNvPr>
          <p:cNvSpPr txBox="1"/>
          <p:nvPr/>
        </p:nvSpPr>
        <p:spPr>
          <a:xfrm>
            <a:off x="1131374" y="4888801"/>
            <a:ext cx="77422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 Stop à  l’implantation à moins de 200 mètres de la route départementale.</a:t>
            </a:r>
          </a:p>
          <a:p>
            <a:r>
              <a:rPr lang="fr-F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 Stop à l’avancée en surplomb de la vallée. Le parc ne doit pas s’étendre à l’est de la départementale.</a:t>
            </a:r>
          </a:p>
          <a:p>
            <a:r>
              <a:rPr lang="fr-F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 Stop à la saturation visuelle pour les riverains.</a:t>
            </a:r>
          </a:p>
        </p:txBody>
      </p:sp>
    </p:spTree>
    <p:extLst>
      <p:ext uri="{BB962C8B-B14F-4D97-AF65-F5344CB8AC3E}">
        <p14:creationId xmlns:p14="http://schemas.microsoft.com/office/powerpoint/2010/main" val="1752635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1A1EA9-EB84-DE47-B01F-49B1F98FE6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598" y="1526319"/>
            <a:ext cx="1766775" cy="380536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7D231B4-5EF8-CE44-AF38-CD21A01EDB90}"/>
              </a:ext>
            </a:extLst>
          </p:cNvPr>
          <p:cNvSpPr txBox="1"/>
          <p:nvPr/>
        </p:nvSpPr>
        <p:spPr>
          <a:xfrm>
            <a:off x="1760172" y="762890"/>
            <a:ext cx="562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Adopté par le CA de l’association le 28/10/2020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DD1F672-7984-B749-955C-84FB1F759A4E}"/>
              </a:ext>
            </a:extLst>
          </p:cNvPr>
          <p:cNvSpPr txBox="1"/>
          <p:nvPr/>
        </p:nvSpPr>
        <p:spPr>
          <a:xfrm>
            <a:off x="1510747" y="5562600"/>
            <a:ext cx="42867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hlinkClick r:id="rId3"/>
              </a:rPr>
              <a:t>www.vgca.fr</a:t>
            </a:r>
            <a:endParaRPr lang="fr-FR" sz="1400" b="1" dirty="0"/>
          </a:p>
          <a:p>
            <a:r>
              <a:rPr lang="fr-FR" sz="1400" b="1" dirty="0"/>
              <a:t>Mail : </a:t>
            </a:r>
            <a:r>
              <a:rPr lang="fr-FR" sz="1400" b="1" dirty="0">
                <a:hlinkClick r:id="rId4"/>
              </a:rPr>
              <a:t>vgca@free.fr</a:t>
            </a:r>
            <a:endParaRPr lang="fr-FR" sz="1400" b="1" dirty="0"/>
          </a:p>
          <a:p>
            <a:r>
              <a:rPr lang="fr-FR" sz="1400" b="1" dirty="0"/>
              <a:t>2 terrier Ste-</a:t>
            </a:r>
            <a:r>
              <a:rPr lang="fr-FR" sz="1400" b="1" dirty="0" err="1"/>
              <a:t>Serenne</a:t>
            </a:r>
            <a:r>
              <a:rPr lang="fr-FR" sz="1400" b="1" dirty="0"/>
              <a:t>. 86260 </a:t>
            </a:r>
            <a:r>
              <a:rPr lang="fr-FR" sz="1400" b="1" dirty="0" err="1"/>
              <a:t>Vicq</a:t>
            </a:r>
            <a:r>
              <a:rPr lang="fr-FR" sz="1400" b="1" dirty="0"/>
              <a:t>-sur-Gartempe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7AA1FD-8FCC-F549-8476-1EE7F95CAA45}"/>
              </a:ext>
            </a:extLst>
          </p:cNvPr>
          <p:cNvSpPr txBox="1"/>
          <p:nvPr/>
        </p:nvSpPr>
        <p:spPr>
          <a:xfrm>
            <a:off x="7480663" y="6470468"/>
            <a:ext cx="1452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Version1/12/2020</a:t>
            </a:r>
          </a:p>
        </p:txBody>
      </p:sp>
    </p:spTree>
    <p:extLst>
      <p:ext uri="{BB962C8B-B14F-4D97-AF65-F5344CB8AC3E}">
        <p14:creationId xmlns:p14="http://schemas.microsoft.com/office/powerpoint/2010/main" val="2498883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88ECEB-0D5A-9D41-BA9F-258F4CE76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577673"/>
          </a:xfrm>
        </p:spPr>
        <p:txBody>
          <a:bodyPr>
            <a:normAutofit/>
          </a:bodyPr>
          <a:lstStyle/>
          <a:p>
            <a:r>
              <a:rPr lang="fr-FR" sz="2400" b="1" dirty="0"/>
              <a:t>Le projet d’extension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AAA7DD-EC15-5649-8ABE-ABA6693E5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Connaissance du projet </a:t>
            </a:r>
          </a:p>
          <a:p>
            <a:pPr lvl="0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Par les démarches de la société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Volkswind</a:t>
            </a:r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 auprès des propriétaires de parcelles (juin 2019). Proposition de location annuelle de 5000 à 6000 € pour une éolienne, pendant 40 ans.</a:t>
            </a:r>
          </a:p>
          <a:p>
            <a:pPr lvl="0"/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Par l’information donnée à une agence immobilière en septembre 2020 : carte avec zone d’étude.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36F962-10E0-C846-A406-71602102D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415" y="1201783"/>
            <a:ext cx="1993390" cy="79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6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86B421E-4193-8041-A004-015608BF84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52" y="1163397"/>
            <a:ext cx="8747490" cy="570170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D88ECEB-0D5A-9D41-BA9F-258F4CE76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95" y="0"/>
            <a:ext cx="6589199" cy="577673"/>
          </a:xfrm>
        </p:spPr>
        <p:txBody>
          <a:bodyPr>
            <a:normAutofit/>
          </a:bodyPr>
          <a:lstStyle/>
          <a:p>
            <a:r>
              <a:rPr lang="fr-FR" sz="2400" b="1" dirty="0"/>
              <a:t>Le projet et les contraintes de distance</a:t>
            </a:r>
          </a:p>
        </p:txBody>
      </p:sp>
      <p:sp>
        <p:nvSpPr>
          <p:cNvPr id="48" name="Bouée 47">
            <a:extLst>
              <a:ext uri="{FF2B5EF4-FFF2-40B4-BE49-F238E27FC236}">
                <a16:creationId xmlns:a16="http://schemas.microsoft.com/office/drawing/2014/main" id="{17B19137-B00C-2B4F-BF5C-D59E37F526C1}"/>
              </a:ext>
            </a:extLst>
          </p:cNvPr>
          <p:cNvSpPr/>
          <p:nvPr/>
        </p:nvSpPr>
        <p:spPr>
          <a:xfrm>
            <a:off x="3384088" y="3906331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9" name="Bouée 48">
            <a:extLst>
              <a:ext uri="{FF2B5EF4-FFF2-40B4-BE49-F238E27FC236}">
                <a16:creationId xmlns:a16="http://schemas.microsoft.com/office/drawing/2014/main" id="{E346FB8D-ACB9-FE41-B3AB-46DDA23263A9}"/>
              </a:ext>
            </a:extLst>
          </p:cNvPr>
          <p:cNvSpPr/>
          <p:nvPr/>
        </p:nvSpPr>
        <p:spPr>
          <a:xfrm>
            <a:off x="3778150" y="3601531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0" name="Bouée 49">
            <a:extLst>
              <a:ext uri="{FF2B5EF4-FFF2-40B4-BE49-F238E27FC236}">
                <a16:creationId xmlns:a16="http://schemas.microsoft.com/office/drawing/2014/main" id="{70C56D10-1B0D-9246-A23E-6D7674D87BA7}"/>
              </a:ext>
            </a:extLst>
          </p:cNvPr>
          <p:cNvSpPr/>
          <p:nvPr/>
        </p:nvSpPr>
        <p:spPr>
          <a:xfrm>
            <a:off x="4106898" y="3906331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1" name="Bouée 50">
            <a:extLst>
              <a:ext uri="{FF2B5EF4-FFF2-40B4-BE49-F238E27FC236}">
                <a16:creationId xmlns:a16="http://schemas.microsoft.com/office/drawing/2014/main" id="{8B4E02D3-7981-DA4D-A8CF-880CB742F4FB}"/>
              </a:ext>
            </a:extLst>
          </p:cNvPr>
          <p:cNvSpPr/>
          <p:nvPr/>
        </p:nvSpPr>
        <p:spPr>
          <a:xfrm>
            <a:off x="3725902" y="4241611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2" name="Bouée 51">
            <a:extLst>
              <a:ext uri="{FF2B5EF4-FFF2-40B4-BE49-F238E27FC236}">
                <a16:creationId xmlns:a16="http://schemas.microsoft.com/office/drawing/2014/main" id="{16F4CDF0-D6AE-514E-9054-C5AFC9A5CAE4}"/>
              </a:ext>
            </a:extLst>
          </p:cNvPr>
          <p:cNvSpPr/>
          <p:nvPr/>
        </p:nvSpPr>
        <p:spPr>
          <a:xfrm>
            <a:off x="2926895" y="5523949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3" name="Bouée 52">
            <a:extLst>
              <a:ext uri="{FF2B5EF4-FFF2-40B4-BE49-F238E27FC236}">
                <a16:creationId xmlns:a16="http://schemas.microsoft.com/office/drawing/2014/main" id="{A570247B-E423-FB4E-9E0F-AEC020078A59}"/>
              </a:ext>
            </a:extLst>
          </p:cNvPr>
          <p:cNvSpPr/>
          <p:nvPr/>
        </p:nvSpPr>
        <p:spPr>
          <a:xfrm>
            <a:off x="3270880" y="5225686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4" name="Bouée 53">
            <a:extLst>
              <a:ext uri="{FF2B5EF4-FFF2-40B4-BE49-F238E27FC236}">
                <a16:creationId xmlns:a16="http://schemas.microsoft.com/office/drawing/2014/main" id="{C18A66F1-17C8-174F-A141-53C2C482DAAD}"/>
              </a:ext>
            </a:extLst>
          </p:cNvPr>
          <p:cNvSpPr/>
          <p:nvPr/>
        </p:nvSpPr>
        <p:spPr>
          <a:xfrm>
            <a:off x="3647520" y="4927423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5" name="Bouée 54">
            <a:extLst>
              <a:ext uri="{FF2B5EF4-FFF2-40B4-BE49-F238E27FC236}">
                <a16:creationId xmlns:a16="http://schemas.microsoft.com/office/drawing/2014/main" id="{063B2B7E-078F-E64A-829F-C6AD91DD7F03}"/>
              </a:ext>
            </a:extLst>
          </p:cNvPr>
          <p:cNvSpPr/>
          <p:nvPr/>
        </p:nvSpPr>
        <p:spPr>
          <a:xfrm>
            <a:off x="4082939" y="4570381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6" name="Bouée 55">
            <a:extLst>
              <a:ext uri="{FF2B5EF4-FFF2-40B4-BE49-F238E27FC236}">
                <a16:creationId xmlns:a16="http://schemas.microsoft.com/office/drawing/2014/main" id="{8B6E282C-1A5A-844B-979E-84DA2E7766C6}"/>
              </a:ext>
            </a:extLst>
          </p:cNvPr>
          <p:cNvSpPr/>
          <p:nvPr/>
        </p:nvSpPr>
        <p:spPr>
          <a:xfrm>
            <a:off x="4485703" y="4245994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7" name="Bouée 56">
            <a:extLst>
              <a:ext uri="{FF2B5EF4-FFF2-40B4-BE49-F238E27FC236}">
                <a16:creationId xmlns:a16="http://schemas.microsoft.com/office/drawing/2014/main" id="{3650CE04-2D29-8146-8EC4-35DBC8150C37}"/>
              </a:ext>
            </a:extLst>
          </p:cNvPr>
          <p:cNvSpPr/>
          <p:nvPr/>
        </p:nvSpPr>
        <p:spPr>
          <a:xfrm>
            <a:off x="3915290" y="6514575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8" name="Bouée 57">
            <a:extLst>
              <a:ext uri="{FF2B5EF4-FFF2-40B4-BE49-F238E27FC236}">
                <a16:creationId xmlns:a16="http://schemas.microsoft.com/office/drawing/2014/main" id="{5E0CDC45-B0AB-6F4A-9A86-B251B1FDC98D}"/>
              </a:ext>
            </a:extLst>
          </p:cNvPr>
          <p:cNvSpPr/>
          <p:nvPr/>
        </p:nvSpPr>
        <p:spPr>
          <a:xfrm>
            <a:off x="4174371" y="6131410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9" name="Bouée 58">
            <a:extLst>
              <a:ext uri="{FF2B5EF4-FFF2-40B4-BE49-F238E27FC236}">
                <a16:creationId xmlns:a16="http://schemas.microsoft.com/office/drawing/2014/main" id="{C2F4F15F-DB95-8D48-B763-09C81CA81A42}"/>
              </a:ext>
            </a:extLst>
          </p:cNvPr>
          <p:cNvSpPr/>
          <p:nvPr/>
        </p:nvSpPr>
        <p:spPr>
          <a:xfrm>
            <a:off x="4433452" y="5748245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0" name="Bouée 59">
            <a:extLst>
              <a:ext uri="{FF2B5EF4-FFF2-40B4-BE49-F238E27FC236}">
                <a16:creationId xmlns:a16="http://schemas.microsoft.com/office/drawing/2014/main" id="{E6BE3D55-E33B-E647-8EB2-3D0EE8115DC8}"/>
              </a:ext>
            </a:extLst>
          </p:cNvPr>
          <p:cNvSpPr/>
          <p:nvPr/>
        </p:nvSpPr>
        <p:spPr>
          <a:xfrm>
            <a:off x="4783973" y="5469584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1" name="Bouée 60">
            <a:extLst>
              <a:ext uri="{FF2B5EF4-FFF2-40B4-BE49-F238E27FC236}">
                <a16:creationId xmlns:a16="http://schemas.microsoft.com/office/drawing/2014/main" id="{2F69243D-ABDB-7F4C-814F-B6D5D39A1C2E}"/>
              </a:ext>
            </a:extLst>
          </p:cNvPr>
          <p:cNvSpPr/>
          <p:nvPr/>
        </p:nvSpPr>
        <p:spPr>
          <a:xfrm>
            <a:off x="4932021" y="5060293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2" name="Bouée 61">
            <a:extLst>
              <a:ext uri="{FF2B5EF4-FFF2-40B4-BE49-F238E27FC236}">
                <a16:creationId xmlns:a16="http://schemas.microsoft.com/office/drawing/2014/main" id="{9AD84806-5BF8-A441-832B-35809DC23E3F}"/>
              </a:ext>
            </a:extLst>
          </p:cNvPr>
          <p:cNvSpPr/>
          <p:nvPr/>
        </p:nvSpPr>
        <p:spPr>
          <a:xfrm>
            <a:off x="4884129" y="4631409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3" name="Bouée 62">
            <a:extLst>
              <a:ext uri="{FF2B5EF4-FFF2-40B4-BE49-F238E27FC236}">
                <a16:creationId xmlns:a16="http://schemas.microsoft.com/office/drawing/2014/main" id="{47986C2E-6DBA-3C45-90B8-C02D2FC098C0}"/>
              </a:ext>
            </a:extLst>
          </p:cNvPr>
          <p:cNvSpPr/>
          <p:nvPr/>
        </p:nvSpPr>
        <p:spPr>
          <a:xfrm>
            <a:off x="4405166" y="4901390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4" name="Bouée 63">
            <a:extLst>
              <a:ext uri="{FF2B5EF4-FFF2-40B4-BE49-F238E27FC236}">
                <a16:creationId xmlns:a16="http://schemas.microsoft.com/office/drawing/2014/main" id="{B9CE8D42-6B67-CA4F-B697-33595D963F19}"/>
              </a:ext>
            </a:extLst>
          </p:cNvPr>
          <p:cNvSpPr/>
          <p:nvPr/>
        </p:nvSpPr>
        <p:spPr>
          <a:xfrm>
            <a:off x="4050298" y="5086464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5" name="Bouée 64">
            <a:extLst>
              <a:ext uri="{FF2B5EF4-FFF2-40B4-BE49-F238E27FC236}">
                <a16:creationId xmlns:a16="http://schemas.microsoft.com/office/drawing/2014/main" id="{88BA3C03-8E43-5D4C-A915-3E577C466998}"/>
              </a:ext>
            </a:extLst>
          </p:cNvPr>
          <p:cNvSpPr/>
          <p:nvPr/>
        </p:nvSpPr>
        <p:spPr>
          <a:xfrm>
            <a:off x="3747678" y="5349910"/>
            <a:ext cx="182878" cy="18288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FCAB8B5-4009-EF4D-A98B-721E455FB405}"/>
              </a:ext>
            </a:extLst>
          </p:cNvPr>
          <p:cNvSpPr txBox="1"/>
          <p:nvPr/>
        </p:nvSpPr>
        <p:spPr>
          <a:xfrm>
            <a:off x="1359074" y="526368"/>
            <a:ext cx="7476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Distance minimale de 500 mètres </a:t>
            </a:r>
          </a:p>
          <a:p>
            <a:r>
              <a:rPr lang="fr-FR" b="1" dirty="0"/>
              <a:t>entre les éoliennes et les premières habitations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656C16B-A93A-5245-A1AF-79B1383D65F7}"/>
              </a:ext>
            </a:extLst>
          </p:cNvPr>
          <p:cNvSpPr txBox="1"/>
          <p:nvPr/>
        </p:nvSpPr>
        <p:spPr>
          <a:xfrm>
            <a:off x="4884129" y="3448735"/>
            <a:ext cx="906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extension</a:t>
            </a:r>
          </a:p>
        </p:txBody>
      </p:sp>
    </p:spTree>
    <p:extLst>
      <p:ext uri="{BB962C8B-B14F-4D97-AF65-F5344CB8AC3E}">
        <p14:creationId xmlns:p14="http://schemas.microsoft.com/office/powerpoint/2010/main" val="516221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607512-AD9A-7141-A7CE-B8FAF991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694" y="642771"/>
            <a:ext cx="7663544" cy="476902"/>
          </a:xfrm>
        </p:spPr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Les contraintes de distance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132F9B-6D50-D242-80E6-FC9E598B0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6931" y="1173480"/>
            <a:ext cx="7312269" cy="5258317"/>
          </a:xfrm>
        </p:spPr>
        <p:txBody>
          <a:bodyPr>
            <a:normAutofit fontScale="92500"/>
          </a:bodyPr>
          <a:lstStyle/>
          <a:p>
            <a:r>
              <a:rPr lang="fr-FR" b="1" dirty="0"/>
              <a:t>La législation impose une distance minimale de 500 mètres entre les éoliennes et les premières habitations construites ou à̀ venir. </a:t>
            </a:r>
          </a:p>
          <a:p>
            <a:r>
              <a:rPr lang="fr-FR" b="1" dirty="0"/>
              <a:t>En 2015 le Sénat avait fixé cette distance à 1000 mètres. </a:t>
            </a:r>
          </a:p>
          <a:p>
            <a:pPr marL="0" indent="0">
              <a:buNone/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Distances actuelles :</a:t>
            </a: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Puygirault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 : 		0,5 km</a:t>
            </a: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Monvouloir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: 		0,5 km</a:t>
            </a: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Pérusse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: 			0,5 km</a:t>
            </a: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Rinsac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: 			0,5 km</a:t>
            </a: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Fortvalon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:			0,6 km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Goulfandière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: 	0,75 km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La Maisonneuve : 	1,4 km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Pleumartin : 		2,4 km</a:t>
            </a: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Vicq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-sur-Gartempe	6,5 km</a:t>
            </a: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Angles-sur-l’Anglin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	8 km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104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607512-AD9A-7141-A7CE-B8FAF991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/>
              <a:t>Distance du réseau routier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132F9B-6D50-D242-80E6-FC9E598B0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2191" y="1185036"/>
            <a:ext cx="6764848" cy="1508501"/>
          </a:xfrm>
        </p:spPr>
        <p:txBody>
          <a:bodyPr>
            <a:norm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 notre connaissance, la réglementation n’impose pas une distance réglementaire, mais de nombreuses collectivités ont recommandé une distance pour protéger l’emprise du réseau routier départemental. Exemple : hauteur totale + 30 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EC56FF8-F17B-2C4D-BE21-BD21B752021B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3345" y="3506491"/>
            <a:ext cx="6289675" cy="2247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8DB0ED2-E6EF-1042-8BD3-DB789B2F39E3}"/>
              </a:ext>
            </a:extLst>
          </p:cNvPr>
          <p:cNvSpPr txBox="1"/>
          <p:nvPr/>
        </p:nvSpPr>
        <p:spPr>
          <a:xfrm>
            <a:off x="1945201" y="5889356"/>
            <a:ext cx="6764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/>
              <a:t>Si des éoliennes sont installées de part et d’autre d’une route, la distance de 200 m que nous proposons est cohérente avec les recommandations d’</a:t>
            </a:r>
            <a:r>
              <a:rPr lang="fr-FR" sz="1600" err="1"/>
              <a:t>interdistance</a:t>
            </a:r>
            <a:r>
              <a:rPr lang="fr-FR" sz="1600"/>
              <a:t> entre les éoliennes. </a:t>
            </a:r>
          </a:p>
        </p:txBody>
      </p:sp>
    </p:spTree>
    <p:extLst>
      <p:ext uri="{BB962C8B-B14F-4D97-AF65-F5344CB8AC3E}">
        <p14:creationId xmlns:p14="http://schemas.microsoft.com/office/powerpoint/2010/main" val="229290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942412E-27FA-5C47-AA1E-A5BEC9463A19}"/>
              </a:ext>
            </a:extLst>
          </p:cNvPr>
          <p:cNvSpPr txBox="1"/>
          <p:nvPr/>
        </p:nvSpPr>
        <p:spPr>
          <a:xfrm>
            <a:off x="1426465" y="1163116"/>
            <a:ext cx="72786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axes routiers</a:t>
            </a:r>
            <a:endParaRPr lang="fr-F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Les zones situées à moins d'une distance H1 de la voirie 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(routes départementales, nationales et autoroutes) sont exclues.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H1 = hauteur totale de l’éolienne + 20m.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 de la lisière des boisements</a:t>
            </a:r>
            <a:endParaRPr lang="fr-F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« La présence de boisements peut interférer avec le développement de Zone de Développement de l’Eolien et de parcs éoliens : voir pour cela les recommandations à destination des développeurs pour la prise en compte du patrimoine naturel et du paysage dans le cadre de projets éoliens en Poitou-Charentes disponibles sur le site Internet de la DREAL Poitou-Charentes. 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Pour mémoire, ces recommandations visent à éloigner les éoliennes de 200 m des haies et lisières ».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52D47C-FD5D-4643-AA2F-8DB3B03F2FBC}"/>
              </a:ext>
            </a:extLst>
          </p:cNvPr>
          <p:cNvSpPr txBox="1"/>
          <p:nvPr/>
        </p:nvSpPr>
        <p:spPr>
          <a:xfrm>
            <a:off x="1426465" y="409652"/>
            <a:ext cx="7717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Les zones d’exclusion proposées dans le Schéma Régional Eolien de la région Poitou-Charentes</a:t>
            </a:r>
          </a:p>
        </p:txBody>
      </p:sp>
    </p:spTree>
    <p:extLst>
      <p:ext uri="{BB962C8B-B14F-4D97-AF65-F5344CB8AC3E}">
        <p14:creationId xmlns:p14="http://schemas.microsoft.com/office/powerpoint/2010/main" val="1701246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8CAEB59E-5191-7D40-9561-BB434DE53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95" y="162560"/>
            <a:ext cx="8965605" cy="577673"/>
          </a:xfrm>
        </p:spPr>
        <p:txBody>
          <a:bodyPr>
            <a:normAutofit/>
          </a:bodyPr>
          <a:lstStyle/>
          <a:p>
            <a:r>
              <a:rPr lang="fr-FR" sz="2400" b="1"/>
              <a:t>Distance de 200 mètres de la route départementale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497B5F-C4A7-EF48-925F-CC421B1DFD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932" y="1204381"/>
            <a:ext cx="8601570" cy="565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86600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1093</TotalTime>
  <Words>1590</Words>
  <Application>Microsoft Macintosh PowerPoint</Application>
  <PresentationFormat>Affichage à l'écran (4:3)</PresentationFormat>
  <Paragraphs>146</Paragraphs>
  <Slides>31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5" baseType="lpstr">
      <vt:lpstr>Arial</vt:lpstr>
      <vt:lpstr>Century Gothic</vt:lpstr>
      <vt:lpstr>Wingdings 3</vt:lpstr>
      <vt:lpstr>Brin</vt:lpstr>
      <vt:lpstr>Parc éolien  de St-Pierre-de-Maillé Stop ou encore ?</vt:lpstr>
      <vt:lpstr>Le parc de St-Pierre de Maillé 18 éoliennes</vt:lpstr>
      <vt:lpstr>Présentation PowerPoint</vt:lpstr>
      <vt:lpstr>Le projet d’extension</vt:lpstr>
      <vt:lpstr>Le projet et les contraintes de distance</vt:lpstr>
      <vt:lpstr>Les contraintes de distance</vt:lpstr>
      <vt:lpstr>Distance du réseau routier</vt:lpstr>
      <vt:lpstr>Présentation PowerPoint</vt:lpstr>
      <vt:lpstr>Distance de 200 mètres de la route départementale</vt:lpstr>
      <vt:lpstr>Distance de 200 mètres de la route départementale</vt:lpstr>
      <vt:lpstr>Impact visuel pour les riverains</vt:lpstr>
      <vt:lpstr>La saturation visuelle pour le riverains</vt:lpstr>
      <vt:lpstr>La saturation visuelle pour le riverains</vt:lpstr>
      <vt:lpstr>La saturation visuelle pour le riverains</vt:lpstr>
      <vt:lpstr>Présentation PowerPoint</vt:lpstr>
      <vt:lpstr>Ombre et effet stroboscopique</vt:lpstr>
      <vt:lpstr>Impact pour la Vallée de la Gartempe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Co-visibilité</vt:lpstr>
      <vt:lpstr>Présentation PowerPoint</vt:lpstr>
      <vt:lpstr>« Un espace culturel et paysager emblématique »</vt:lpstr>
      <vt:lpstr>Stop ou encore ?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François BIGOT</dc:creator>
  <cp:lastModifiedBy>François BIGOT</cp:lastModifiedBy>
  <cp:revision>80</cp:revision>
  <dcterms:created xsi:type="dcterms:W3CDTF">2020-10-27T13:37:47Z</dcterms:created>
  <dcterms:modified xsi:type="dcterms:W3CDTF">2020-11-30T14:30:38Z</dcterms:modified>
</cp:coreProperties>
</file>